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6256000" cy="9144000"/>
  <p:notesSz cx="6858000" cy="9144000"/>
  <p:defaultTextStyle>
    <a:lvl1pPr algn="ctr" defTabSz="825500">
      <a:defRPr sz="3200">
        <a:latin typeface="+mn-lt"/>
        <a:ea typeface="+mn-ea"/>
        <a:cs typeface="+mn-cs"/>
        <a:sym typeface="Helvetica Light"/>
      </a:defRPr>
    </a:lvl1pPr>
    <a:lvl2pPr indent="228600" algn="ctr" defTabSz="825500">
      <a:defRPr sz="3200">
        <a:latin typeface="+mn-lt"/>
        <a:ea typeface="+mn-ea"/>
        <a:cs typeface="+mn-cs"/>
        <a:sym typeface="Helvetica Light"/>
      </a:defRPr>
    </a:lvl2pPr>
    <a:lvl3pPr indent="457200" algn="ctr" defTabSz="825500">
      <a:defRPr sz="3200">
        <a:latin typeface="+mn-lt"/>
        <a:ea typeface="+mn-ea"/>
        <a:cs typeface="+mn-cs"/>
        <a:sym typeface="Helvetica Light"/>
      </a:defRPr>
    </a:lvl3pPr>
    <a:lvl4pPr indent="685800" algn="ctr" defTabSz="825500">
      <a:defRPr sz="3200">
        <a:latin typeface="+mn-lt"/>
        <a:ea typeface="+mn-ea"/>
        <a:cs typeface="+mn-cs"/>
        <a:sym typeface="Helvetica Light"/>
      </a:defRPr>
    </a:lvl4pPr>
    <a:lvl5pPr indent="914400" algn="ctr" defTabSz="825500">
      <a:defRPr sz="3200">
        <a:latin typeface="+mn-lt"/>
        <a:ea typeface="+mn-ea"/>
        <a:cs typeface="+mn-cs"/>
        <a:sym typeface="Helvetica Light"/>
      </a:defRPr>
    </a:lvl5pPr>
    <a:lvl6pPr indent="1143000" algn="ctr" defTabSz="825500">
      <a:defRPr sz="3200">
        <a:latin typeface="+mn-lt"/>
        <a:ea typeface="+mn-ea"/>
        <a:cs typeface="+mn-cs"/>
        <a:sym typeface="Helvetica Light"/>
      </a:defRPr>
    </a:lvl6pPr>
    <a:lvl7pPr indent="1371600" algn="ctr" defTabSz="825500">
      <a:defRPr sz="3200">
        <a:latin typeface="+mn-lt"/>
        <a:ea typeface="+mn-ea"/>
        <a:cs typeface="+mn-cs"/>
        <a:sym typeface="Helvetica Light"/>
      </a:defRPr>
    </a:lvl7pPr>
    <a:lvl8pPr indent="1600200" algn="ctr" defTabSz="825500">
      <a:defRPr sz="3200">
        <a:latin typeface="+mn-lt"/>
        <a:ea typeface="+mn-ea"/>
        <a:cs typeface="+mn-cs"/>
        <a:sym typeface="Helvetica Light"/>
      </a:defRPr>
    </a:lvl8pPr>
    <a:lvl9pPr indent="1828800" algn="ctr" defTabSz="825500">
      <a:defRPr sz="32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1pPr>
    <a:lvl2pPr indent="2286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2pPr>
    <a:lvl3pPr indent="4572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3pPr>
    <a:lvl4pPr indent="6858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4pPr>
    <a:lvl5pPr indent="9144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5pPr>
    <a:lvl6pPr indent="11430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6pPr>
    <a:lvl7pPr indent="13716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7pPr>
    <a:lvl8pPr indent="16002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8pPr>
    <a:lvl9pPr indent="1828800" defTabSz="457200">
      <a:lnSpc>
        <a:spcPct val="125000"/>
      </a:lnSpc>
      <a:defRPr sz="1600">
        <a:latin typeface="Helvetica"/>
        <a:ea typeface="Helvetica"/>
        <a:cs typeface="Helvetica"/>
        <a:sym typeface="Helvetica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59AD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w_mwc_style_keynote_1a-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68700" cy="9144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2B2E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66" y="846558"/>
            <a:ext cx="389468" cy="316635"/>
          </a:xfrm>
          <a:prstGeom prst="rect">
            <a:avLst/>
          </a:prstGeom>
          <a:ln w="3175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14847635" y="8534399"/>
            <a:ext cx="946067" cy="304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b="1" sz="1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606060"/>
                </a:solidFill>
              </a:rPr>
              <a:t>#MWC14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159933" y="1712769"/>
            <a:ext cx="13936135" cy="6576099"/>
          </a:xfrm>
          <a:prstGeom prst="rect">
            <a:avLst/>
          </a:prstGeom>
        </p:spPr>
        <p:txBody>
          <a:bodyPr lIns="0" tIns="0" rIns="0" bIns="0" anchor="ctr"/>
          <a:lstStyle>
            <a:lvl1pPr marL="831850" indent="-514350" defTabSz="825500">
              <a:spcBef>
                <a:spcPts val="5200"/>
              </a:spcBef>
              <a:buSzPct val="130000"/>
              <a:buChar char="•"/>
              <a:defRPr sz="3600"/>
            </a:lvl1pPr>
            <a:lvl2pPr marL="1276350" indent="-514350" defTabSz="825500">
              <a:spcBef>
                <a:spcPts val="5200"/>
              </a:spcBef>
              <a:buSzPct val="130000"/>
              <a:buChar char="•"/>
              <a:defRPr sz="3600"/>
            </a:lvl2pPr>
            <a:lvl3pPr marL="1720850" indent="-514350" defTabSz="825500">
              <a:spcBef>
                <a:spcPts val="5200"/>
              </a:spcBef>
              <a:buSzPct val="130000"/>
              <a:buChar char="•"/>
              <a:defRPr sz="3600"/>
            </a:lvl3pPr>
            <a:lvl4pPr marL="2165350" indent="-514350" defTabSz="825500">
              <a:spcBef>
                <a:spcPts val="5200"/>
              </a:spcBef>
              <a:buSzPct val="130000"/>
              <a:buChar char="•"/>
              <a:defRPr sz="3600"/>
            </a:lvl4pPr>
            <a:lvl5pPr marL="2609850" indent="-514350" defTabSz="825500">
              <a:spcBef>
                <a:spcPts val="5200"/>
              </a:spcBef>
              <a:buSzPct val="130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3649049" y="8555408"/>
            <a:ext cx="2010389" cy="2963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b="1" cap="all" spc="300" sz="1500">
                <a:solidFill>
                  <a:srgbClr val="CCD6D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300" sz="1500">
                <a:solidFill>
                  <a:srgbClr val="CCD6DD"/>
                </a:solidFill>
              </a:rPr>
              <a:t>twitter, inc.</a:t>
            </a:r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716547" y="1243263"/>
            <a:ext cx="14843627" cy="983861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/>
            </a:pPr>
            <a:r>
              <a:rPr b="1" cap="all" spc="400" sz="4000"/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774700" y="2260600"/>
            <a:ext cx="13931900" cy="5702300"/>
          </a:xfrm>
          <a:prstGeom prst="rect">
            <a:avLst/>
          </a:prstGeom>
        </p:spPr>
        <p:txBody>
          <a:bodyPr/>
          <a:lstStyle>
            <a:lvl2pPr indent="0"/>
            <a:lvl3pPr indent="0"/>
            <a:lvl4pPr indent="0"/>
            <a:lvl5pPr indent="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159933" y="1532466"/>
            <a:ext cx="13936135" cy="3090334"/>
          </a:xfrm>
          <a:prstGeom prst="rect">
            <a:avLst/>
          </a:prstGeom>
        </p:spPr>
        <p:txBody>
          <a:bodyPr lIns="0" tIns="0" rIns="0" bIns="0" anchor="b"/>
          <a:lstStyle>
            <a:lvl1pPr algn="ctr" defTabSz="825500">
              <a:defRPr b="0" cap="none" spc="0" sz="7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600"/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159933" y="4707466"/>
            <a:ext cx="13936135" cy="1058334"/>
          </a:xfrm>
          <a:prstGeom prst="rect">
            <a:avLst/>
          </a:prstGeom>
        </p:spPr>
        <p:txBody>
          <a:bodyPr lIns="0" tIns="0" rIns="0" bIns="0"/>
          <a:lstStyle>
            <a:lvl1pPr algn="ctr" defTabSz="825500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indent="0" algn="ctr" defTabSz="825500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indent="0" algn="ctr" defTabSz="825500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indent="0" algn="ctr" defTabSz="825500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0" algn="ctr" defTabSz="825500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272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>
            <a:lvl1pPr algn="ctr">
              <a:defRPr b="0" cap="none" spc="0" sz="7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600"/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indent="0" algn="ctr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indent="0" algn="ctr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indent="0" algn="ctr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indent="0" algn="ctr">
              <a:spcBef>
                <a:spcPts val="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/>
            </a:pPr>
            <a:r>
              <a:rPr b="1" cap="all" spc="400" sz="4000"/>
              <a:t>Title Text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indent="0"/>
            <a:lvl3pPr indent="0"/>
            <a:lvl4pPr indent="0"/>
            <a:lvl5pPr indent="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4909" y="1953590"/>
            <a:ext cx="16246180" cy="7195446"/>
          </a:xfrm>
          <a:prstGeom prst="rect">
            <a:avLst/>
          </a:prstGeom>
          <a:solidFill>
            <a:srgbClr val="F5F8FA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762000" y="762000"/>
            <a:ext cx="14003868" cy="1524000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81" name="Shape 81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0095237" y="8763000"/>
            <a:ext cx="3857636" cy="190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algn="r">
              <a:defRPr b="1" cap="all" spc="90" sz="900">
                <a:solidFill>
                  <a:srgbClr val="5EAAD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90" sz="900">
                <a:solidFill>
                  <a:srgbClr val="5EAADD"/>
                </a:solidFill>
              </a:rPr>
              <a:t>Twitter Inc., 2014   |   Privileged and confidential </a:t>
            </a:r>
          </a:p>
        </p:txBody>
      </p:sp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88" name="Shape 88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93" name="Shape 93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96" name="Shape 96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99" name="Shape 99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1185332" y="0"/>
            <a:ext cx="13885337" cy="4631267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ctr" defTabSz="825500">
              <a:defRPr b="0" cap="none" spc="0" sz="7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7400"/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1185332" y="4715933"/>
            <a:ext cx="13885337" cy="334433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2pPr>
            <a:lvl3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3pPr>
            <a:lvl4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4pPr>
            <a:lvl5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762000" y="762000"/>
            <a:ext cx="14003868" cy="2105123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tatement 2">
    <p:bg>
      <p:bgPr>
        <a:gradFill flip="none" rotWithShape="1">
          <a:gsLst>
            <a:gs pos="0">
              <a:srgbClr val="363E42"/>
            </a:gs>
            <a:gs pos="100000">
              <a:srgbClr val="454C5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499B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762000" y="762000"/>
            <a:ext cx="14003868" cy="2105123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/>
            </a:pPr>
            <a:r>
              <a:rPr b="1" cap="all" spc="400" sz="4000"/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indent="0"/>
            <a:lvl3pPr indent="0"/>
            <a:lvl4pPr indent="0"/>
            <a:lvl5pPr indent="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2569410" y="2075446"/>
            <a:ext cx="11132723" cy="763005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pc="380" sz="3800"/>
            </a:lvl1pPr>
          </a:lstStyle>
          <a:p>
            <a:pPr lvl="0">
              <a:defRPr b="0" cap="none" spc="0" sz="1800"/>
            </a:pPr>
            <a:r>
              <a:rPr b="1" cap="all" spc="380" sz="3800"/>
              <a:t>Title Text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2613024" y="2838450"/>
            <a:ext cx="10448928" cy="5162550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600"/>
            </a:lvl1pPr>
            <a:lvl2pPr indent="0">
              <a:defRPr sz="2600"/>
            </a:lvl2pPr>
            <a:lvl3pPr indent="0">
              <a:defRPr sz="2600"/>
            </a:lvl3pPr>
            <a:lvl4pPr indent="0">
              <a:defRPr sz="2600"/>
            </a:lvl4pPr>
            <a:lvl5pPr indent="0">
              <a:defRPr sz="2600"/>
            </a:lvl5pPr>
          </a:lstStyle>
          <a:p>
            <a:pPr lvl="0">
              <a:defRPr sz="1800"/>
            </a:pPr>
            <a:r>
              <a:rPr sz="2600"/>
              <a:t>Body Level One</a:t>
            </a:r>
            <a:endParaRPr sz="2600"/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>
              <a:defRPr sz="1800"/>
            </a:pPr>
            <a:r>
              <a:rPr sz="2600"/>
              <a:t>Body Level Four</a:t>
            </a:r>
            <a:endParaRPr sz="2600"/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185332" y="0"/>
            <a:ext cx="13885336" cy="4631267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ctr" defTabSz="825500">
              <a:defRPr b="0" cap="none" spc="0" sz="7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7200"/>
              <a:t>Title 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1185332" y="4715933"/>
            <a:ext cx="13885336" cy="334433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2pPr>
            <a:lvl3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3pPr>
            <a:lvl4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4pPr>
            <a:lvl5pPr indent="0" algn="ctr" defTabSz="825500">
              <a:spcBef>
                <a:spcPts val="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762000" y="762000"/>
            <a:ext cx="14003868" cy="664832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  <p:sp>
        <p:nvSpPr>
          <p:cNvPr id="121" name="Shape 121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2924968" y="416718"/>
            <a:ext cx="10406064" cy="2024064"/>
          </a:xfrm>
          <a:prstGeom prst="rect">
            <a:avLst/>
          </a:prstGeom>
        </p:spPr>
        <p:txBody>
          <a:bodyPr lIns="47625" tIns="47625" rIns="47625" bIns="47625" anchor="ctr">
            <a:normAutofit fontScale="100000" lnSpcReduction="0"/>
          </a:bodyPr>
          <a:lstStyle>
            <a:lvl1pPr algn="ctr" defTabSz="584200">
              <a:defRPr b="0" cap="none" spc="0" sz="7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7400"/>
              <a:t>Title Text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2924968" y="2440781"/>
            <a:ext cx="10406064" cy="5893594"/>
          </a:xfrm>
          <a:prstGeom prst="rect">
            <a:avLst/>
          </a:prstGeom>
        </p:spPr>
        <p:txBody>
          <a:bodyPr lIns="47625" tIns="47625" rIns="47625" bIns="47625" anchor="ctr">
            <a:normAutofit fontScale="100000" lnSpcReduction="0"/>
          </a:bodyPr>
          <a:lstStyle>
            <a:lvl1pPr marL="395111" indent="-395111" defTabSz="584200">
              <a:spcBef>
                <a:spcPts val="4200"/>
              </a:spcBef>
              <a:buSzPct val="75000"/>
              <a:buChar char="•"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839611" indent="-395111" defTabSz="584200">
              <a:spcBef>
                <a:spcPts val="4200"/>
              </a:spcBef>
              <a:buSzPct val="75000"/>
              <a:buChar char="•"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1284111" indent="-395111" defTabSz="584200">
              <a:spcBef>
                <a:spcPts val="4200"/>
              </a:spcBef>
              <a:buSzPct val="75000"/>
              <a:buChar char="•"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1728611" indent="-395111" defTabSz="584200">
              <a:spcBef>
                <a:spcPts val="4200"/>
              </a:spcBef>
              <a:buSzPct val="75000"/>
              <a:buChar char="•"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2173111" indent="-395111" defTabSz="584200">
              <a:spcBef>
                <a:spcPts val="4200"/>
              </a:spcBef>
              <a:buSzPct val="75000"/>
              <a:buChar char="•"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762000" y="762000"/>
            <a:ext cx="14003868" cy="2105123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defRPr b="0" spc="360" sz="3600">
                <a:solidFill>
                  <a:srgbClr val="292F33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66" y="846558"/>
            <a:ext cx="389468" cy="316635"/>
          </a:xfrm>
          <a:prstGeom prst="rect">
            <a:avLst/>
          </a:prstGeom>
          <a:ln w="3175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13657460" y="8532283"/>
            <a:ext cx="2136242" cy="309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b="1" sz="1600">
                <a:solidFill>
                  <a:srgbClr val="7B7A7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600">
                <a:solidFill>
                  <a:srgbClr val="7B7A7C"/>
                </a:solidFill>
              </a:rPr>
              <a:t>Twitter Confidential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159933" y="1712769"/>
            <a:ext cx="13936135" cy="6576099"/>
          </a:xfrm>
          <a:prstGeom prst="rect">
            <a:avLst/>
          </a:prstGeom>
        </p:spPr>
        <p:txBody>
          <a:bodyPr lIns="0" tIns="0" rIns="0" bIns="0" anchor="ctr"/>
          <a:lstStyle>
            <a:lvl1pPr marL="831850" indent="-514350" defTabSz="825500">
              <a:spcBef>
                <a:spcPts val="5200"/>
              </a:spcBef>
              <a:buSzPct val="130000"/>
              <a:buChar char="•"/>
              <a:defRPr sz="3600"/>
            </a:lvl1pPr>
            <a:lvl2pPr marL="1276350" indent="-514350" defTabSz="825500">
              <a:spcBef>
                <a:spcPts val="5200"/>
              </a:spcBef>
              <a:buSzPct val="130000"/>
              <a:buChar char="•"/>
              <a:defRPr sz="3600"/>
            </a:lvl2pPr>
            <a:lvl3pPr marL="1720850" indent="-514350" defTabSz="825500">
              <a:spcBef>
                <a:spcPts val="5200"/>
              </a:spcBef>
              <a:buSzPct val="130000"/>
              <a:buChar char="•"/>
              <a:defRPr sz="3600"/>
            </a:lvl3pPr>
            <a:lvl4pPr marL="2165350" indent="-514350" defTabSz="825500">
              <a:spcBef>
                <a:spcPts val="5200"/>
              </a:spcBef>
              <a:buSzPct val="130000"/>
              <a:buChar char="•"/>
              <a:defRPr sz="3600"/>
            </a:lvl4pPr>
            <a:lvl5pPr marL="2609850" indent="-514350" defTabSz="825500">
              <a:spcBef>
                <a:spcPts val="5200"/>
              </a:spcBef>
              <a:buSzPct val="130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2">
    <p:bg>
      <p:bgPr>
        <a:solidFill>
          <a:srgbClr val="2B2E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66" y="846558"/>
            <a:ext cx="389468" cy="316635"/>
          </a:xfrm>
          <a:prstGeom prst="rect">
            <a:avLst/>
          </a:prstGeom>
          <a:ln w="3175">
            <a:miter lim="400000"/>
          </a:ln>
        </p:spPr>
      </p:pic>
      <p:sp>
        <p:nvSpPr>
          <p:cNvPr id="25" name="Shape 25"/>
          <p:cNvSpPr/>
          <p:nvPr>
            <p:ph type="body" idx="1"/>
          </p:nvPr>
        </p:nvSpPr>
        <p:spPr>
          <a:xfrm>
            <a:off x="1159933" y="1712769"/>
            <a:ext cx="13936135" cy="6576099"/>
          </a:xfrm>
          <a:prstGeom prst="rect">
            <a:avLst/>
          </a:prstGeom>
        </p:spPr>
        <p:txBody>
          <a:bodyPr lIns="0" tIns="0" rIns="0" bIns="0" anchor="ctr"/>
          <a:lstStyle>
            <a:lvl1pPr marL="831850" indent="-514350" defTabSz="825500">
              <a:spcBef>
                <a:spcPts val="5200"/>
              </a:spcBef>
              <a:buSzPct val="130000"/>
              <a:buChar char="•"/>
              <a:defRPr sz="3600"/>
            </a:lvl1pPr>
            <a:lvl2pPr marL="1276350" indent="-514350" defTabSz="825500">
              <a:spcBef>
                <a:spcPts val="5200"/>
              </a:spcBef>
              <a:buSzPct val="130000"/>
              <a:buChar char="•"/>
              <a:defRPr sz="3600"/>
            </a:lvl2pPr>
            <a:lvl3pPr marL="1720850" indent="-514350" defTabSz="825500">
              <a:spcBef>
                <a:spcPts val="5200"/>
              </a:spcBef>
              <a:buSzPct val="130000"/>
              <a:buChar char="•"/>
              <a:defRPr sz="3600"/>
            </a:lvl3pPr>
            <a:lvl4pPr marL="2165350" indent="-514350" defTabSz="825500">
              <a:spcBef>
                <a:spcPts val="5200"/>
              </a:spcBef>
              <a:buSzPct val="130000"/>
              <a:buChar char="•"/>
              <a:defRPr sz="3600"/>
            </a:lvl4pPr>
            <a:lvl5pPr marL="2609850" indent="-514350" defTabSz="825500">
              <a:spcBef>
                <a:spcPts val="5200"/>
              </a:spcBef>
              <a:buSzPct val="130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66" y="846558"/>
            <a:ext cx="389468" cy="316635"/>
          </a:xfrm>
          <a:prstGeom prst="rect">
            <a:avLst/>
          </a:prstGeom>
          <a:ln w="3175">
            <a:miter lim="400000"/>
          </a:ln>
        </p:spPr>
      </p:pic>
      <p:sp>
        <p:nvSpPr>
          <p:cNvPr id="28" name="Shape 28"/>
          <p:cNvSpPr/>
          <p:nvPr>
            <p:ph type="body" idx="1"/>
          </p:nvPr>
        </p:nvSpPr>
        <p:spPr>
          <a:xfrm>
            <a:off x="1159933" y="1712769"/>
            <a:ext cx="13936135" cy="6576099"/>
          </a:xfrm>
          <a:prstGeom prst="rect">
            <a:avLst/>
          </a:prstGeom>
        </p:spPr>
        <p:txBody>
          <a:bodyPr lIns="0" tIns="0" rIns="0" bIns="0" anchor="ctr"/>
          <a:lstStyle>
            <a:lvl1pPr marL="831850" indent="-514350" defTabSz="825500">
              <a:spcBef>
                <a:spcPts val="5200"/>
              </a:spcBef>
              <a:buSzPct val="130000"/>
              <a:buChar char="•"/>
              <a:defRPr sz="3600"/>
            </a:lvl1pPr>
            <a:lvl2pPr marL="1276350" indent="-514350" defTabSz="825500">
              <a:spcBef>
                <a:spcPts val="5200"/>
              </a:spcBef>
              <a:buSzPct val="130000"/>
              <a:buChar char="•"/>
              <a:defRPr sz="3600"/>
            </a:lvl2pPr>
            <a:lvl3pPr marL="1720850" indent="-514350" defTabSz="825500">
              <a:spcBef>
                <a:spcPts val="5200"/>
              </a:spcBef>
              <a:buSzPct val="130000"/>
              <a:buChar char="•"/>
              <a:defRPr sz="3600"/>
            </a:lvl3pPr>
            <a:lvl4pPr marL="2165350" indent="-514350" defTabSz="825500">
              <a:spcBef>
                <a:spcPts val="5200"/>
              </a:spcBef>
              <a:buSzPct val="130000"/>
              <a:buChar char="•"/>
              <a:defRPr sz="3600"/>
            </a:lvl4pPr>
            <a:lvl5pPr marL="2609850" indent="-514350" defTabSz="825500">
              <a:spcBef>
                <a:spcPts val="5200"/>
              </a:spcBef>
              <a:buSzPct val="130000"/>
              <a:buChar char="•"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29" name="Shape 29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16547" y="1243263"/>
            <a:ext cx="14843626" cy="9838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0">
              <a:defRPr b="0" cap="none" spc="0" sz="1800"/>
            </a:pPr>
            <a:r>
              <a:rPr b="1" cap="all" spc="400" sz="4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74699" y="2260600"/>
            <a:ext cx="13931901" cy="57023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indent="0"/>
            <a:lvl3pPr indent="0"/>
            <a:lvl4pPr indent="0"/>
            <a:lvl5pPr indent="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3828768" y="8561758"/>
            <a:ext cx="1830670" cy="2836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550333">
              <a:defRPr b="1" cap="all" spc="280" sz="1400">
                <a:solidFill>
                  <a:srgbClr val="66757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280" sz="1400">
                <a:solidFill>
                  <a:srgbClr val="66757D"/>
                </a:solidFill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transition spd="med" advClick="1"/>
  <p:txStyles>
    <p:titleStyle>
      <a:lvl1pPr defTabSz="546100">
        <a:defRPr b="1" cap="all" spc="400" sz="4000">
          <a:latin typeface="Helvetica"/>
          <a:ea typeface="Helvetica"/>
          <a:cs typeface="Helvetica"/>
          <a:sym typeface="Helvetica"/>
        </a:defRPr>
      </a:lvl1pPr>
      <a:lvl2pPr indent="228600" defTabSz="546100">
        <a:defRPr b="1" cap="all" spc="400" sz="4000">
          <a:latin typeface="Helvetica"/>
          <a:ea typeface="Helvetica"/>
          <a:cs typeface="Helvetica"/>
          <a:sym typeface="Helvetica"/>
        </a:defRPr>
      </a:lvl2pPr>
      <a:lvl3pPr indent="457200" defTabSz="546100">
        <a:defRPr b="1" cap="all" spc="400" sz="4000">
          <a:latin typeface="Helvetica"/>
          <a:ea typeface="Helvetica"/>
          <a:cs typeface="Helvetica"/>
          <a:sym typeface="Helvetica"/>
        </a:defRPr>
      </a:lvl3pPr>
      <a:lvl4pPr indent="685800" defTabSz="546100">
        <a:defRPr b="1" cap="all" spc="400" sz="4000">
          <a:latin typeface="Helvetica"/>
          <a:ea typeface="Helvetica"/>
          <a:cs typeface="Helvetica"/>
          <a:sym typeface="Helvetica"/>
        </a:defRPr>
      </a:lvl4pPr>
      <a:lvl5pPr indent="914400" defTabSz="546100">
        <a:defRPr b="1" cap="all" spc="400" sz="4000">
          <a:latin typeface="Helvetica"/>
          <a:ea typeface="Helvetica"/>
          <a:cs typeface="Helvetica"/>
          <a:sym typeface="Helvetica"/>
        </a:defRPr>
      </a:lvl5pPr>
      <a:lvl6pPr indent="1143000" defTabSz="546100">
        <a:defRPr b="1" cap="all" spc="400" sz="4000">
          <a:latin typeface="Helvetica"/>
          <a:ea typeface="Helvetica"/>
          <a:cs typeface="Helvetica"/>
          <a:sym typeface="Helvetica"/>
        </a:defRPr>
      </a:lvl6pPr>
      <a:lvl7pPr indent="1371600" defTabSz="546100">
        <a:defRPr b="1" cap="all" spc="400" sz="4000">
          <a:latin typeface="Helvetica"/>
          <a:ea typeface="Helvetica"/>
          <a:cs typeface="Helvetica"/>
          <a:sym typeface="Helvetica"/>
        </a:defRPr>
      </a:lvl7pPr>
      <a:lvl8pPr indent="1600200" defTabSz="546100">
        <a:defRPr b="1" cap="all" spc="400" sz="4000">
          <a:latin typeface="Helvetica"/>
          <a:ea typeface="Helvetica"/>
          <a:cs typeface="Helvetica"/>
          <a:sym typeface="Helvetica"/>
        </a:defRPr>
      </a:lvl8pPr>
      <a:lvl9pPr indent="1828800" defTabSz="546100">
        <a:defRPr b="1" cap="all" spc="400" sz="4000">
          <a:latin typeface="Helvetica"/>
          <a:ea typeface="Helvetica"/>
          <a:cs typeface="Helvetica"/>
          <a:sym typeface="Helvetica"/>
        </a:defRPr>
      </a:lvl9pPr>
    </p:titleStyle>
    <p:bodyStyle>
      <a:lvl1pPr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1pPr>
      <a:lvl2pPr indent="2286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2pPr>
      <a:lvl3pPr indent="4572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3pPr>
      <a:lvl4pPr indent="6858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4pPr>
      <a:lvl5pPr indent="9144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5pPr>
      <a:lvl6pPr indent="11430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6pPr>
      <a:lvl7pPr indent="13716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7pPr>
      <a:lvl8pPr indent="16002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8pPr>
      <a:lvl9pPr indent="1828800" defTabSz="546100">
        <a:spcBef>
          <a:spcPts val="3500"/>
        </a:spcBef>
        <a:defRPr sz="2800">
          <a:latin typeface="Helvetica"/>
          <a:ea typeface="Helvetica"/>
          <a:cs typeface="Helvetica"/>
          <a:sym typeface="Helvetica"/>
        </a:defRPr>
      </a:lvl9pPr>
    </p:bodyStyle>
    <p:otherStyle>
      <a:lvl1pPr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et.fabric.io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get.fabric.io/crashlytics" TargetMode="External"/><Relationship Id="rId6" Type="http://schemas.openxmlformats.org/officeDocument/2006/relationships/hyperlink" Target="https://get.fabric.io/digits" TargetMode="External"/><Relationship Id="rId7" Type="http://schemas.openxmlformats.org/officeDocument/2006/relationships/hyperlink" Target="https://get.fabric.io/twitter-login" TargetMode="External"/><Relationship Id="rId8" Type="http://schemas.openxmlformats.org/officeDocument/2006/relationships/hyperlink" Target="https://get.fabric.io/answers" TargetMode="External"/><Relationship Id="rId9" Type="http://schemas.openxmlformats.org/officeDocument/2006/relationships/hyperlink" Target="https://get.fabric.io/mopub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80" y="8477785"/>
            <a:ext cx="459820" cy="373831"/>
          </a:xfrm>
          <a:prstGeom prst="rect">
            <a:avLst/>
          </a:prstGeom>
          <a:ln w="3175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322950" y="2531533"/>
            <a:ext cx="9295076" cy="3674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866" tIns="33866" rIns="33866" bIns="33866" anchor="ctr">
            <a:spAutoFit/>
          </a:bodyPr>
          <a:lstStyle>
            <a:lvl1pPr algn="l">
              <a:defRPr b="1" sz="1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800">
                <a:solidFill>
                  <a:srgbClr val="FFFFFF"/>
                </a:solidFill>
              </a:rPr>
              <a:t>Twitter Partnerships</a:t>
            </a:r>
          </a:p>
        </p:txBody>
      </p:sp>
      <p:sp>
        <p:nvSpPr>
          <p:cNvPr id="132" name="Shape 132"/>
          <p:cNvSpPr/>
          <p:nvPr/>
        </p:nvSpPr>
        <p:spPr>
          <a:xfrm>
            <a:off x="1445238" y="6608451"/>
            <a:ext cx="2701018" cy="436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3866" tIns="33866" rIns="33866" bIns="33866" anchor="ctr">
            <a:spAutoFit/>
          </a:bodyPr>
          <a:lstStyle>
            <a:lvl1pPr algn="l">
              <a:defRPr spc="312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312" sz="2400">
                <a:solidFill>
                  <a:srgbClr val="FFFFFF"/>
                </a:solidFill>
              </a:rPr>
              <a:t>@dwiadriansah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66" y="8461801"/>
            <a:ext cx="508001" cy="413002"/>
          </a:xfrm>
          <a:prstGeom prst="rect">
            <a:avLst/>
          </a:prstGeom>
          <a:ln w="3175">
            <a:miter lim="400000"/>
          </a:ln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0" sz="3600">
                <a:solidFill>
                  <a:srgbClr val="292F33"/>
                </a:solidFill>
              </a:rPr>
              <a:t>Fabric - mobile sdk</a:t>
            </a:r>
          </a:p>
        </p:txBody>
      </p:sp>
      <p:sp>
        <p:nvSpPr>
          <p:cNvPr id="136" name="Shape 136"/>
          <p:cNvSpPr/>
          <p:nvPr/>
        </p:nvSpPr>
        <p:spPr>
          <a:xfrm>
            <a:off x="187330" y="2513935"/>
            <a:ext cx="5489770" cy="330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Easily display multiple Tweets from users on Twitter, or search terms related to your apps content to bring live conversations into your apps.</a:t>
            </a: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sz="30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Get started: </a:t>
            </a:r>
            <a:r>
              <a: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rPr>
              <a:t>https://get.fabric.io/</a:t>
            </a:r>
          </a:p>
        </p:txBody>
      </p:sp>
      <p:pic>
        <p:nvPicPr>
          <p:cNvPr id="13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9617" y="1302517"/>
            <a:ext cx="9810924" cy="5724836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596822" y="7361112"/>
            <a:ext cx="15062356" cy="863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>
                <a:latin typeface="Helvetica"/>
                <a:ea typeface="Helvetica"/>
                <a:cs typeface="Helvetica"/>
                <a:sym typeface="Helvetica"/>
              </a:rPr>
              <a:t>Other Features: </a:t>
            </a:r>
            <a:r>
              <a:rPr sz="2500" u="sng">
                <a:latin typeface="Helvetica"/>
                <a:ea typeface="Helvetica"/>
                <a:cs typeface="Helvetica"/>
                <a:sym typeface="Helvetica"/>
                <a:hlinkClick r:id="rId5" invalidUrl="" action="" tgtFrame="" tooltip="" history="1" highlightClick="0" endSnd="0"/>
              </a:rPr>
              <a:t>Crashlytics</a:t>
            </a:r>
            <a:r>
              <a:rPr sz="2500">
                <a:latin typeface="Helvetica"/>
                <a:ea typeface="Helvetica"/>
                <a:cs typeface="Helvetica"/>
                <a:sym typeface="Helvetica"/>
              </a:rPr>
              <a:t> (Crash Analytics), </a:t>
            </a:r>
            <a:r>
              <a:rPr sz="2500" u="sng">
                <a:latin typeface="Helvetica"/>
                <a:ea typeface="Helvetica"/>
                <a:cs typeface="Helvetica"/>
                <a:sym typeface="Helvetica"/>
                <a:hlinkClick r:id="rId6" invalidUrl="" action="" tgtFrame="" tooltip="" history="1" highlightClick="0" endSnd="0"/>
              </a:rPr>
              <a:t>Digits</a:t>
            </a:r>
            <a:r>
              <a:rPr sz="2500">
                <a:latin typeface="Helvetica"/>
                <a:ea typeface="Helvetica"/>
                <a:cs typeface="Helvetica"/>
                <a:sym typeface="Helvetica"/>
              </a:rPr>
              <a:t> (Mobile Sign in), </a:t>
            </a:r>
            <a:r>
              <a:rPr sz="2500" u="sng">
                <a:latin typeface="Helvetica"/>
                <a:ea typeface="Helvetica"/>
                <a:cs typeface="Helvetica"/>
                <a:sym typeface="Helvetica"/>
                <a:hlinkClick r:id="rId7" invalidUrl="" action="" tgtFrame="" tooltip="" history="1" highlightClick="0" endSnd="0"/>
              </a:rPr>
              <a:t>Log in With Twitter</a:t>
            </a:r>
            <a:r>
              <a:rPr sz="2500">
                <a:latin typeface="Helvetica"/>
                <a:ea typeface="Helvetica"/>
                <a:cs typeface="Helvetica"/>
                <a:sym typeface="Helvetica"/>
              </a:rPr>
              <a:t>, </a:t>
            </a:r>
            <a:r>
              <a:rPr sz="2500" u="sng">
                <a:latin typeface="Helvetica"/>
                <a:ea typeface="Helvetica"/>
                <a:cs typeface="Helvetica"/>
                <a:sym typeface="Helvetica"/>
                <a:hlinkClick r:id="rId8" invalidUrl="" action="" tgtFrame="" tooltip="" history="1" highlightClick="0" endSnd="0"/>
              </a:rPr>
              <a:t>Answers</a:t>
            </a:r>
            <a:r>
              <a:rPr sz="2500">
                <a:latin typeface="Helvetica"/>
                <a:ea typeface="Helvetica"/>
                <a:cs typeface="Helvetica"/>
                <a:sym typeface="Helvetica"/>
              </a:rPr>
              <a:t> (Mobile Apps Analytics), </a:t>
            </a:r>
            <a:r>
              <a:rPr sz="2500" u="sng">
                <a:latin typeface="Helvetica"/>
                <a:ea typeface="Helvetica"/>
                <a:cs typeface="Helvetica"/>
                <a:sym typeface="Helvetica"/>
                <a:hlinkClick r:id="rId9" invalidUrl="" action="" tgtFrame="" tooltip="" history="1" highlightClick="0" endSnd="0"/>
              </a:rPr>
              <a:t>MoPub</a:t>
            </a:r>
            <a:r>
              <a:rPr sz="2500">
                <a:latin typeface="Helvetica"/>
                <a:ea typeface="Helvetica"/>
                <a:cs typeface="Helvetica"/>
                <a:sym typeface="Helvetica"/>
              </a:rPr>
              <a:t> (Ads) </a:t>
            </a:r>
          </a:p>
        </p:txBody>
      </p:sp>
    </p:spTree>
  </p:cSld>
  <p:clrMapOvr>
    <a:masterClrMapping/>
  </p:clrMapOvr>
  <p:transition spd="fast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06" y="8440938"/>
            <a:ext cx="476251" cy="387189"/>
          </a:xfrm>
          <a:prstGeom prst="rect">
            <a:avLst/>
          </a:prstGeom>
          <a:ln w="3175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539749" y="613833"/>
            <a:ext cx="6340439" cy="8572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algn="l" defTabSz="584200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000"/>
              <a:t>INDOSAT #TWITBUY</a:t>
            </a:r>
          </a:p>
        </p:txBody>
      </p:sp>
      <p:sp>
        <p:nvSpPr>
          <p:cNvPr id="142" name="Shape 142"/>
          <p:cNvSpPr/>
          <p:nvPr/>
        </p:nvSpPr>
        <p:spPr>
          <a:xfrm>
            <a:off x="9107084" y="2713151"/>
            <a:ext cx="6490245" cy="306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>
            <a:spAutoFit/>
          </a:bodyPr>
          <a:lstStyle/>
          <a:p>
            <a:pPr lvl="0" algn="l" defTabSz="584200">
              <a:defRPr sz="1800"/>
            </a:pPr>
            <a:r>
              <a:rPr sz="2200"/>
              <a:t>#TwitBuy allows 68 Million Indosat mobile subscribers to purchase mobile products through DM.</a:t>
            </a:r>
            <a:endParaRPr sz="2200"/>
          </a:p>
          <a:p>
            <a:pPr lvl="0" algn="l" defTabSz="584200">
              <a:defRPr sz="1800"/>
            </a:pPr>
            <a:endParaRPr sz="2200"/>
          </a:p>
          <a:p>
            <a:pPr lvl="0" algn="l" defTabSz="584200">
              <a:defRPr sz="1800"/>
            </a:pPr>
            <a:r>
              <a:rPr sz="2200"/>
              <a:t>This is another alternative of users to purchase SMS, Voice or Internet packages aside of USSD and SMS channels.</a:t>
            </a:r>
            <a:endParaRPr sz="2200"/>
          </a:p>
          <a:p>
            <a:pPr lvl="0" algn="l" defTabSz="584200">
              <a:defRPr sz="1800"/>
            </a:pPr>
            <a:endParaRPr sz="2200"/>
          </a:p>
        </p:txBody>
      </p:sp>
      <p:pic>
        <p:nvPicPr>
          <p:cNvPr id="14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99" y="1943483"/>
            <a:ext cx="8280477" cy="43472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06" y="8440938"/>
            <a:ext cx="476251" cy="387189"/>
          </a:xfrm>
          <a:prstGeom prst="rect">
            <a:avLst/>
          </a:prstGeom>
          <a:ln w="3175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539749" y="613833"/>
            <a:ext cx="5118498" cy="8572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algn="l" defTabSz="584200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000"/>
              <a:t>USER JOURNEY</a:t>
            </a:r>
          </a:p>
        </p:txBody>
      </p:sp>
      <p:pic>
        <p:nvPicPr>
          <p:cNvPr id="14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1077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pic>
        <p:nvPicPr>
          <p:cNvPr id="148" name="Screenshot_2015-09-07-08-24-0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8002" y="3134758"/>
            <a:ext cx="3976856" cy="7069965"/>
          </a:xfrm>
          <a:prstGeom prst="rect">
            <a:avLst/>
          </a:prstGeom>
          <a:ln w="3175">
            <a:miter lim="400000"/>
          </a:ln>
        </p:spPr>
      </p:pic>
      <p:pic>
        <p:nvPicPr>
          <p:cNvPr id="14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144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pic>
        <p:nvPicPr>
          <p:cNvPr id="15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34144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pic>
        <p:nvPicPr>
          <p:cNvPr id="151" name="Screenshot_2015-09-07-08-23-4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3361" y="3211086"/>
            <a:ext cx="3909675" cy="6950532"/>
          </a:xfrm>
          <a:prstGeom prst="rect">
            <a:avLst/>
          </a:prstGeom>
          <a:ln w="3175">
            <a:miter lim="400000"/>
          </a:ln>
        </p:spPr>
      </p:pic>
      <p:pic>
        <p:nvPicPr>
          <p:cNvPr id="152" name="Screenshot_2015-09-07-08-24-2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00007" y="3177863"/>
            <a:ext cx="3928362" cy="6983755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2239690" y="7058421"/>
            <a:ext cx="1217151" cy="282179"/>
          </a:xfrm>
          <a:prstGeom prst="rect">
            <a:avLst/>
          </a:prstGeom>
          <a:blipFill>
            <a:blip r:embed="rId7"/>
          </a:blipFill>
          <a:ln w="3175">
            <a:miter lim="400000"/>
          </a:ln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12248782" y="7018535"/>
            <a:ext cx="1215902" cy="311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84200">
              <a:defRPr sz="1400">
                <a:solidFill>
                  <a:srgbClr val="7C828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7C8286"/>
                </a:solidFill>
              </a:rPr>
              <a:t>628551111111</a:t>
            </a:r>
          </a:p>
        </p:txBody>
      </p:sp>
      <p:sp>
        <p:nvSpPr>
          <p:cNvPr id="155" name="Shape 155"/>
          <p:cNvSpPr/>
          <p:nvPr/>
        </p:nvSpPr>
        <p:spPr>
          <a:xfrm>
            <a:off x="1877831" y="1659466"/>
            <a:ext cx="3077198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1. Follow @Indosatmania and DM #TwitBuy to get started</a:t>
            </a:r>
          </a:p>
        </p:txBody>
      </p:sp>
      <p:sp>
        <p:nvSpPr>
          <p:cNvPr id="156" name="Shape 156"/>
          <p:cNvSpPr/>
          <p:nvPr/>
        </p:nvSpPr>
        <p:spPr>
          <a:xfrm>
            <a:off x="7042498" y="1659466"/>
            <a:ext cx="3077198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2. Register Twitter handle via SMS</a:t>
            </a:r>
          </a:p>
        </p:txBody>
      </p:sp>
      <p:sp>
        <p:nvSpPr>
          <p:cNvPr id="157" name="Shape 157"/>
          <p:cNvSpPr/>
          <p:nvPr/>
        </p:nvSpPr>
        <p:spPr>
          <a:xfrm>
            <a:off x="12114031" y="1659466"/>
            <a:ext cx="3077199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3. Receive SMS confirmation for successful registration</a:t>
            </a:r>
          </a:p>
        </p:txBody>
      </p:sp>
      <p:sp>
        <p:nvSpPr>
          <p:cNvPr id="158" name="Shape 158"/>
          <p:cNvSpPr/>
          <p:nvPr/>
        </p:nvSpPr>
        <p:spPr>
          <a:xfrm>
            <a:off x="5435600" y="1964254"/>
            <a:ext cx="1315641" cy="846668"/>
          </a:xfrm>
          <a:prstGeom prst="rightArrow">
            <a:avLst>
              <a:gd name="adj1" fmla="val 60266"/>
              <a:gd name="adj2" fmla="val 99258"/>
            </a:avLst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10518309" y="1964254"/>
            <a:ext cx="1315642" cy="846668"/>
          </a:xfrm>
          <a:prstGeom prst="rightArrow">
            <a:avLst>
              <a:gd name="adj1" fmla="val 64266"/>
              <a:gd name="adj2" fmla="val 99258"/>
            </a:avLst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06" y="8440938"/>
            <a:ext cx="476251" cy="387189"/>
          </a:xfrm>
          <a:prstGeom prst="rect">
            <a:avLst/>
          </a:prstGeom>
          <a:ln w="3175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539749" y="613833"/>
            <a:ext cx="5118498" cy="8572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algn="l" defTabSz="584200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5000"/>
              <a:t>USER JOURNEY</a:t>
            </a:r>
          </a:p>
        </p:txBody>
      </p:sp>
      <p:pic>
        <p:nvPicPr>
          <p:cNvPr id="16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1077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pic>
        <p:nvPicPr>
          <p:cNvPr id="16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144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pic>
        <p:nvPicPr>
          <p:cNvPr id="16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34144" y="1759749"/>
            <a:ext cx="4786510" cy="9853205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533400" dist="0" dir="5400000">
              <a:srgbClr val="000000">
                <a:alpha val="75281"/>
              </a:srgbClr>
            </a:outerShdw>
          </a:effectLst>
        </p:spPr>
      </p:pic>
      <p:sp>
        <p:nvSpPr>
          <p:cNvPr id="166" name="Shape 166"/>
          <p:cNvSpPr/>
          <p:nvPr/>
        </p:nvSpPr>
        <p:spPr>
          <a:xfrm>
            <a:off x="12239690" y="7058421"/>
            <a:ext cx="1217151" cy="282179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2248782" y="7018535"/>
            <a:ext cx="1215902" cy="311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84200">
              <a:defRPr sz="1400">
                <a:solidFill>
                  <a:srgbClr val="7C828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7C8286"/>
                </a:solidFill>
              </a:rPr>
              <a:t>628551111111</a:t>
            </a:r>
          </a:p>
        </p:txBody>
      </p:sp>
      <p:pic>
        <p:nvPicPr>
          <p:cNvPr id="168" name="Screenshot_2015-09-07-08-25-1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4700" y="3160133"/>
            <a:ext cx="3966997" cy="7052438"/>
          </a:xfrm>
          <a:prstGeom prst="rect">
            <a:avLst/>
          </a:prstGeom>
          <a:ln w="3175">
            <a:miter lim="400000"/>
          </a:ln>
        </p:spPr>
      </p:pic>
      <p:pic>
        <p:nvPicPr>
          <p:cNvPr id="169" name="Screenshot_2015-09-07-08-25-5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9300" y="3160133"/>
            <a:ext cx="3966997" cy="7052438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Screenshot_2015-09-18-16-41-0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15564" y="3197225"/>
            <a:ext cx="3925269" cy="6978254"/>
          </a:xfrm>
          <a:prstGeom prst="rect">
            <a:avLst/>
          </a:prstGeom>
          <a:ln w="3175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12114031" y="1659466"/>
            <a:ext cx="3077199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5. Send confirmation to proceed</a:t>
            </a:r>
          </a:p>
        </p:txBody>
      </p:sp>
      <p:sp>
        <p:nvSpPr>
          <p:cNvPr id="172" name="Shape 172"/>
          <p:cNvSpPr/>
          <p:nvPr/>
        </p:nvSpPr>
        <p:spPr>
          <a:xfrm>
            <a:off x="1877831" y="1659466"/>
            <a:ext cx="3077198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4. DM #menu to get product info</a:t>
            </a:r>
          </a:p>
        </p:txBody>
      </p:sp>
      <p:sp>
        <p:nvSpPr>
          <p:cNvPr id="173" name="Shape 173"/>
          <p:cNvSpPr/>
          <p:nvPr/>
        </p:nvSpPr>
        <p:spPr>
          <a:xfrm>
            <a:off x="7042498" y="1659466"/>
            <a:ext cx="3077198" cy="1286910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4. DM #hashtag of product to purchase</a:t>
            </a:r>
          </a:p>
        </p:txBody>
      </p:sp>
      <p:sp>
        <p:nvSpPr>
          <p:cNvPr id="174" name="Shape 174"/>
          <p:cNvSpPr/>
          <p:nvPr/>
        </p:nvSpPr>
        <p:spPr>
          <a:xfrm>
            <a:off x="5435600" y="1964254"/>
            <a:ext cx="1315641" cy="846668"/>
          </a:xfrm>
          <a:prstGeom prst="rightArrow">
            <a:avLst>
              <a:gd name="adj1" fmla="val 60266"/>
              <a:gd name="adj2" fmla="val 99258"/>
            </a:avLst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0518309" y="1964254"/>
            <a:ext cx="1315642" cy="846668"/>
          </a:xfrm>
          <a:prstGeom prst="rightArrow">
            <a:avLst>
              <a:gd name="adj1" fmla="val 64266"/>
              <a:gd name="adj2" fmla="val 99258"/>
            </a:avLst>
          </a:prstGeom>
          <a:blipFill>
            <a:blip r:embed="rId8"/>
          </a:blip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3526623" y="7820421"/>
            <a:ext cx="1217151" cy="197513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7625" tIns="47625" rIns="47625" bIns="47625" anchor="ctr"/>
          <a:lstStyle/>
          <a:p>
            <a:pPr lvl="0" defTabSz="584200"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3527248" y="7789002"/>
            <a:ext cx="1215902" cy="311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 defTabSz="584200">
              <a:defRPr sz="1400">
                <a:solidFill>
                  <a:srgbClr val="7C828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7C8286"/>
                </a:solidFill>
              </a:rPr>
              <a:t>628551111111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82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28.jpe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-57719" y="-887810"/>
            <a:ext cx="16371438" cy="10919621"/>
          </a:xfrm>
          <a:prstGeom prst="rect">
            <a:avLst/>
          </a:prstGeom>
          <a:ln w="3175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548882" y="4941915"/>
            <a:ext cx="7158236" cy="609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cap="all" spc="800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800" sz="4000">
                <a:solidFill>
                  <a:srgbClr val="FFFFFF"/>
                </a:solidFill>
              </a:rPr>
              <a:t>THE MOMENT IS NOW</a:t>
            </a:r>
          </a:p>
        </p:txBody>
      </p:sp>
      <p:pic>
        <p:nvPicPr>
          <p:cNvPr id="181" name="image7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236" y="8447458"/>
            <a:ext cx="317634" cy="258235"/>
          </a:xfrm>
          <a:prstGeom prst="rect">
            <a:avLst/>
          </a:prstGeom>
          <a:ln w="3175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6146726" y="8091515"/>
            <a:ext cx="3962548" cy="406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cap="all" spc="540" sz="2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540" sz="2700">
                <a:solidFill>
                  <a:srgbClr val="FFFFFF"/>
                </a:solidFill>
              </a:rPr>
              <a:t>@dwiadriansah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3866" tIns="33866" rIns="33866" bIns="33866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3866" tIns="33866" rIns="33866" bIns="33866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